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67" r:id="rId17"/>
    <p:sldId id="268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444"/>
  </p:normalViewPr>
  <p:slideViewPr>
    <p:cSldViewPr snapToGrid="0" snapToObjects="1">
      <p:cViewPr>
        <p:scale>
          <a:sx n="128" d="100"/>
          <a:sy n="128" d="100"/>
        </p:scale>
        <p:origin x="-272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93E9D-79AB-944B-AE52-E490AF79EC76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08C12-2628-1A43-A31A-CC470C03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9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08C12-2628-1A43-A31A-CC470C0391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7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08C12-2628-1A43-A31A-CC470C0391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7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1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5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60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3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2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3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9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8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0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54B94E2-8AA3-5F42-B4D0-C94F05618E2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264BB2C-DB00-E147-A521-1C9086B0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19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5ED6-F5B9-1040-9169-9DB1E1A06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041400"/>
            <a:ext cx="9144000" cy="1925084"/>
          </a:xfrm>
        </p:spPr>
        <p:txBody>
          <a:bodyPr/>
          <a:lstStyle/>
          <a:p>
            <a:r>
              <a:rPr lang="en-US" dirty="0" err="1"/>
              <a:t>ArXiv</a:t>
            </a:r>
            <a:r>
              <a:rPr lang="en-US" dirty="0"/>
              <a:t>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B72AB-4A01-C24B-AA65-C0BBD21C5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4077586"/>
            <a:ext cx="9144000" cy="1655762"/>
          </a:xfrm>
        </p:spPr>
        <p:txBody>
          <a:bodyPr/>
          <a:lstStyle/>
          <a:p>
            <a:r>
              <a:rPr lang="en-US" dirty="0"/>
              <a:t>- Udip Bohara</a:t>
            </a:r>
          </a:p>
        </p:txBody>
      </p:sp>
    </p:spTree>
    <p:extLst>
      <p:ext uri="{BB962C8B-B14F-4D97-AF65-F5344CB8AC3E}">
        <p14:creationId xmlns:p14="http://schemas.microsoft.com/office/powerpoint/2010/main" val="1402742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0F5C7-C523-074B-9D21-721FA457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Latent Dirichlet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C7721-579B-0648-9BB7-BE4CED00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LDA is a generative probabilistic model that assumes each topic is a mixture over an underlying set of words, and each document is a mixture of over a set of topic probabilities. </a:t>
            </a:r>
            <a:r>
              <a:rPr lang="en-US" i="1">
                <a:solidFill>
                  <a:schemeClr val="bg1"/>
                </a:solidFill>
              </a:rPr>
              <a:t>Each document can be described by a distribution of topics and each topic can be described by a ditribution of words</a:t>
            </a:r>
            <a:r>
              <a:rPr lang="en-US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8E446E-BCA6-0C41-8D8A-54FA075A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613979"/>
            <a:ext cx="6250769" cy="34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4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C81C-8E0B-FB46-8CDB-0A598980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123" y="189360"/>
            <a:ext cx="7729728" cy="1188720"/>
          </a:xfrm>
        </p:spPr>
        <p:txBody>
          <a:bodyPr/>
          <a:lstStyle/>
          <a:p>
            <a:r>
              <a:rPr lang="en-US" dirty="0"/>
              <a:t>PART-OF-SPEECH (POS)</a:t>
            </a:r>
          </a:p>
        </p:txBody>
      </p:sp>
      <p:pic>
        <p:nvPicPr>
          <p:cNvPr id="9" name="Picture 8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BA62DDDA-3E12-5B4B-A284-996B7C94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241"/>
            <a:ext cx="12192000" cy="1653280"/>
          </a:xfrm>
          <a:prstGeom prst="rect">
            <a:avLst/>
          </a:prstGeom>
        </p:spPr>
      </p:pic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7BEE7336-B71D-A442-A05C-98691B2E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489898"/>
            <a:ext cx="11290300" cy="2368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7C3F3E-68B2-6E49-A1FE-6CC7D28B3688}"/>
              </a:ext>
            </a:extLst>
          </p:cNvPr>
          <p:cNvSpPr txBox="1"/>
          <p:nvPr/>
        </p:nvSpPr>
        <p:spPr>
          <a:xfrm>
            <a:off x="2131123" y="1585913"/>
            <a:ext cx="772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‘Message passing algorithm have proved surprisingly successful in solving hard constraint satisfaction problems on sparse random graphs.”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D036C-41D3-3842-91BD-14CF266AA10C}"/>
              </a:ext>
            </a:extLst>
          </p:cNvPr>
          <p:cNvSpPr txBox="1"/>
          <p:nvPr/>
        </p:nvSpPr>
        <p:spPr>
          <a:xfrm>
            <a:off x="4506027" y="3843567"/>
            <a:ext cx="270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Extracted Noun Phrases</a:t>
            </a:r>
          </a:p>
        </p:txBody>
      </p:sp>
    </p:spTree>
    <p:extLst>
      <p:ext uri="{BB962C8B-B14F-4D97-AF65-F5344CB8AC3E}">
        <p14:creationId xmlns:p14="http://schemas.microsoft.com/office/powerpoint/2010/main" val="213420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D943-AB65-4E4D-901D-CA90D189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Adding Bigrams and Tri-grams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8833-9647-0B44-A6AA-C2B29180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429000"/>
            <a:ext cx="7729728" cy="1476756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b'constraint</a:t>
            </a:r>
            <a:r>
              <a:rPr lang="en-US" dirty="0"/>
              <a:t>', </a:t>
            </a:r>
            <a:r>
              <a:rPr lang="en-US" dirty="0" err="1"/>
              <a:t>b'satisfaction</a:t>
            </a:r>
            <a:r>
              <a:rPr lang="en-US" dirty="0"/>
              <a:t>') (</a:t>
            </a:r>
            <a:r>
              <a:rPr lang="en-US" dirty="0" err="1"/>
              <a:t>b'belief</a:t>
            </a:r>
            <a:r>
              <a:rPr lang="en-US" dirty="0"/>
              <a:t>', </a:t>
            </a:r>
            <a:r>
              <a:rPr lang="en-US" dirty="0" err="1"/>
              <a:t>b'propagation</a:t>
            </a:r>
            <a:r>
              <a:rPr lang="en-US" dirty="0"/>
              <a:t>') (</a:t>
            </a:r>
            <a:r>
              <a:rPr lang="en-US" dirty="0" err="1"/>
              <a:t>b'propagation</a:t>
            </a:r>
            <a:r>
              <a:rPr lang="en-US" dirty="0"/>
              <a:t>', </a:t>
            </a:r>
            <a:r>
              <a:rPr lang="en-US" dirty="0" err="1"/>
              <a:t>b'bp</a:t>
            </a:r>
            <a:r>
              <a:rPr lang="en-US" dirty="0"/>
              <a:t>') (</a:t>
            </a:r>
            <a:r>
              <a:rPr lang="en-US" dirty="0" err="1"/>
              <a:t>b'copula</a:t>
            </a:r>
            <a:r>
              <a:rPr lang="en-US" dirty="0"/>
              <a:t>', </a:t>
            </a:r>
            <a:r>
              <a:rPr lang="en-US" dirty="0" err="1"/>
              <a:t>b'entropy</a:t>
            </a:r>
            <a:r>
              <a:rPr lang="en-US" dirty="0"/>
              <a:t>') (</a:t>
            </a:r>
            <a:r>
              <a:rPr lang="en-US" dirty="0" err="1"/>
              <a:t>b'aesthetically</a:t>
            </a:r>
            <a:r>
              <a:rPr lang="en-US" dirty="0"/>
              <a:t>', </a:t>
            </a:r>
            <a:r>
              <a:rPr lang="en-US" dirty="0" err="1"/>
              <a:t>b'pleasing</a:t>
            </a:r>
            <a:r>
              <a:rPr lang="en-US" dirty="0"/>
              <a:t>') (</a:t>
            </a:r>
            <a:r>
              <a:rPr lang="en-US" dirty="0" err="1"/>
              <a:t>b'randomly</a:t>
            </a:r>
            <a:r>
              <a:rPr lang="en-US" dirty="0"/>
              <a:t>', </a:t>
            </a:r>
            <a:r>
              <a:rPr lang="en-US" dirty="0" err="1"/>
              <a:t>b'generated</a:t>
            </a:r>
            <a:r>
              <a:rPr lang="en-US" dirty="0"/>
              <a:t>') (</a:t>
            </a:r>
            <a:r>
              <a:rPr lang="en-US" dirty="0" err="1"/>
              <a:t>b'partial</a:t>
            </a:r>
            <a:r>
              <a:rPr lang="en-US" dirty="0"/>
              <a:t>', </a:t>
            </a:r>
            <a:r>
              <a:rPr lang="en-US" dirty="0" err="1"/>
              <a:t>b'observability</a:t>
            </a:r>
            <a:r>
              <a:rPr lang="en-US" dirty="0"/>
              <a:t>') (</a:t>
            </a:r>
            <a:r>
              <a:rPr lang="en-US" dirty="0" err="1"/>
              <a:t>b'partially</a:t>
            </a:r>
            <a:r>
              <a:rPr lang="en-US" dirty="0"/>
              <a:t>', </a:t>
            </a:r>
            <a:r>
              <a:rPr lang="en-US" dirty="0" err="1"/>
              <a:t>b'observable</a:t>
            </a:r>
            <a:r>
              <a:rPr lang="en-US" dirty="0"/>
              <a:t>') (</a:t>
            </a:r>
            <a:r>
              <a:rPr lang="en-US" dirty="0" err="1"/>
              <a:t>b'observable</a:t>
            </a:r>
            <a:r>
              <a:rPr lang="en-US" dirty="0"/>
              <a:t>', </a:t>
            </a:r>
            <a:r>
              <a:rPr lang="en-US" dirty="0" err="1"/>
              <a:t>b'markov</a:t>
            </a:r>
            <a:r>
              <a:rPr lang="en-US" dirty="0"/>
              <a:t>') (</a:t>
            </a:r>
            <a:r>
              <a:rPr lang="en-US" dirty="0" err="1"/>
              <a:t>b'markov</a:t>
            </a:r>
            <a:r>
              <a:rPr lang="en-US" dirty="0"/>
              <a:t>', </a:t>
            </a:r>
            <a:r>
              <a:rPr lang="en-US" dirty="0" err="1"/>
              <a:t>b'decision</a:t>
            </a:r>
            <a:r>
              <a:rPr lang="en-US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81853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936A7-B534-1048-8118-B4C244C26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Mallet Vs GENSIM MALLET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521BFF-17BF-CD47-9C8D-4DFD1E200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752" y="3412357"/>
            <a:ext cx="9314170" cy="10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FA066-8412-0A44-9E8C-1B42BCC6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TopiC</a:t>
            </a:r>
            <a:r>
              <a:rPr lang="en-US" dirty="0"/>
              <a:t> Coherence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5B9169-A5A3-1A4B-9AEA-21310511A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090" y="2482596"/>
            <a:ext cx="5141494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4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FEDA-0FA7-E040-9C66-9A1600A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21892"/>
            <a:ext cx="9746551" cy="1188720"/>
          </a:xfrm>
        </p:spPr>
        <p:txBody>
          <a:bodyPr/>
          <a:lstStyle/>
          <a:p>
            <a:r>
              <a:rPr lang="en-US" dirty="0"/>
              <a:t>Visualization of </a:t>
            </a:r>
            <a:r>
              <a:rPr lang="en-US" dirty="0" err="1"/>
              <a:t>TopicS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038DB-E834-5A49-A7FB-2F9C197D4FCE}"/>
              </a:ext>
            </a:extLst>
          </p:cNvPr>
          <p:cNvSpPr txBox="1"/>
          <p:nvPr/>
        </p:nvSpPr>
        <p:spPr>
          <a:xfrm>
            <a:off x="2843213" y="3986213"/>
            <a:ext cx="698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 higher alpha, documents are assumed to be made up of more topics and result in more specific topic distribution per document.</a:t>
            </a:r>
          </a:p>
        </p:txBody>
      </p:sp>
    </p:spTree>
    <p:extLst>
      <p:ext uri="{BB962C8B-B14F-4D97-AF65-F5344CB8AC3E}">
        <p14:creationId xmlns:p14="http://schemas.microsoft.com/office/powerpoint/2010/main" val="140225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utdoor object, dark, night, outdoor&#10;&#10;Description automatically generated">
            <a:extLst>
              <a:ext uri="{FF2B5EF4-FFF2-40B4-BE49-F238E27FC236}">
                <a16:creationId xmlns:a16="http://schemas.microsoft.com/office/drawing/2014/main" id="{FE8695E3-439A-7744-BB94-1CF7B3C53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31" b="137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een, outdoor object, star, night&#10;&#10;Description automatically generated">
            <a:extLst>
              <a:ext uri="{FF2B5EF4-FFF2-40B4-BE49-F238E27FC236}">
                <a16:creationId xmlns:a16="http://schemas.microsoft.com/office/drawing/2014/main" id="{5B7E12AE-2197-9C42-B8B8-89D9FB93B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3" r="18366" b="3"/>
          <a:stretch/>
        </p:blipFill>
        <p:spPr>
          <a:xfrm>
            <a:off x="2" y="-1"/>
            <a:ext cx="4063593" cy="4572001"/>
          </a:xfrm>
          <a:prstGeom prst="rect">
            <a:avLst/>
          </a:prstGeom>
        </p:spPr>
      </p:pic>
      <p:pic>
        <p:nvPicPr>
          <p:cNvPr id="5" name="Content Placeholder 4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FE23DEDD-17CE-9A4F-BCDB-9082A8951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125" r="21213" b="-3"/>
          <a:stretch/>
        </p:blipFill>
        <p:spPr>
          <a:xfrm>
            <a:off x="4064204" y="-1"/>
            <a:ext cx="4063593" cy="4572001"/>
          </a:xfrm>
          <a:prstGeom prst="rect">
            <a:avLst/>
          </a:prstGeom>
        </p:spPr>
      </p:pic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7EF9A9B-4402-8640-BABB-294366F30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1" r="12987" b="3"/>
          <a:stretch/>
        </p:blipFill>
        <p:spPr>
          <a:xfrm>
            <a:off x="8128407" y="-1"/>
            <a:ext cx="4063593" cy="4572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62AFE2-10EA-8E4C-8CC8-690683C64495}"/>
              </a:ext>
            </a:extLst>
          </p:cNvPr>
          <p:cNvSpPr txBox="1"/>
          <p:nvPr/>
        </p:nvSpPr>
        <p:spPr>
          <a:xfrm>
            <a:off x="1795462" y="5257801"/>
            <a:ext cx="86010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Most Influential Papers for the Topics Highlighted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363466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0E39-3CBF-9A47-8C62-5E652066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SIMILARITIES USING BERT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EA42-FF8D-F44A-933F-21E8D630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BERT (Bidirectional Encoder Representations from Transformers) makes use of Transformer, an attention mechanism that learns contextual relations between words (or sub-words) in a text.</a:t>
            </a:r>
          </a:p>
          <a:p>
            <a:r>
              <a:rPr lang="en-US" dirty="0"/>
              <a:t> An encoder that reads the text input and a decoder that produces a prediction for the task</a:t>
            </a:r>
          </a:p>
        </p:txBody>
      </p:sp>
    </p:spTree>
    <p:extLst>
      <p:ext uri="{BB962C8B-B14F-4D97-AF65-F5344CB8AC3E}">
        <p14:creationId xmlns:p14="http://schemas.microsoft.com/office/powerpoint/2010/main" val="49504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ark, domestic cat, cat, bright&#10;&#10;Description automatically generated">
            <a:extLst>
              <a:ext uri="{FF2B5EF4-FFF2-40B4-BE49-F238E27FC236}">
                <a16:creationId xmlns:a16="http://schemas.microsoft.com/office/drawing/2014/main" id="{690D9F5B-C424-884F-886E-374195764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42" b="5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DC94D-A4A4-4B47-A102-D9AA4D5874FA}"/>
              </a:ext>
            </a:extLst>
          </p:cNvPr>
          <p:cNvSpPr txBox="1"/>
          <p:nvPr/>
        </p:nvSpPr>
        <p:spPr>
          <a:xfrm>
            <a:off x="9472613" y="6172200"/>
            <a:ext cx="258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Similarities Network</a:t>
            </a:r>
          </a:p>
        </p:txBody>
      </p:sp>
    </p:spTree>
    <p:extLst>
      <p:ext uri="{BB962C8B-B14F-4D97-AF65-F5344CB8AC3E}">
        <p14:creationId xmlns:p14="http://schemas.microsoft.com/office/powerpoint/2010/main" val="19130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A30A-FE6A-B546-AC1E-9C568045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3817B-1C63-A246-AF4C-21B76B57A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9591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 err="1"/>
              <a:t>arXiv</a:t>
            </a:r>
            <a:r>
              <a:rPr lang="en-US" sz="1700" dirty="0"/>
              <a:t> is a free distribution service and an open-access archive for 1,788,796 scholarly articles in the fields of physics, mathematics, computer science, quantitative biology, quantitative finance, statistics, electrical engineering and systems science, and economics.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Network Analysis (transferable to other domains)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Recommendation/Database system that leverages multiple concepts for efficient and effective querying.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Robust system.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Build a database that empowers recommendation leveraging NLP and Graph Systems.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344763E-1F5B-4192-9E84-267D8A64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223" y="3822192"/>
            <a:ext cx="6882951" cy="20684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0013361-A314-4AA8-8C94-46622655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3905450"/>
            <a:ext cx="6720840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FF11D-1C95-2047-AAA9-D1E28763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57" y="3905450"/>
            <a:ext cx="6615482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CDFD3-99BF-8947-821B-4BFC4F5F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47" y="794330"/>
            <a:ext cx="4609528" cy="1645743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ID-IDF COSINE SIMILARITY (6500 docs Threshold 0.5)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24713-47A7-4443-9DD5-B57BA8A6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63" y="2667015"/>
            <a:ext cx="3235280" cy="3301307"/>
          </a:xfrm>
          <a:prstGeom prst="rect">
            <a:avLst/>
          </a:prstGeom>
        </p:spPr>
      </p:pic>
      <p:pic>
        <p:nvPicPr>
          <p:cNvPr id="5" name="Content Placeholder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665AAD8-6851-014B-8F7A-46600F421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292"/>
          <a:stretch/>
        </p:blipFill>
        <p:spPr>
          <a:xfrm>
            <a:off x="607541" y="587858"/>
            <a:ext cx="6379047" cy="58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1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F18B9-F8C5-1543-BC8F-8866B4BF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DataBASE MODELING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020D18-53B6-1745-92D2-E1C73B1AC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0287" y="643467"/>
            <a:ext cx="462572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67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5CE1-C772-C643-8EF7-BE602ECF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7187"/>
            <a:ext cx="7729728" cy="1188720"/>
          </a:xfrm>
        </p:spPr>
        <p:txBody>
          <a:bodyPr/>
          <a:lstStyle/>
          <a:p>
            <a:r>
              <a:rPr lang="en-US" dirty="0"/>
              <a:t>SCHEMA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C3072A3-ACA8-0A41-A42A-168BB2E07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51" y="1900238"/>
            <a:ext cx="8830825" cy="4600575"/>
          </a:xfrm>
        </p:spPr>
      </p:pic>
    </p:spTree>
    <p:extLst>
      <p:ext uri="{BB962C8B-B14F-4D97-AF65-F5344CB8AC3E}">
        <p14:creationId xmlns:p14="http://schemas.microsoft.com/office/powerpoint/2010/main" val="1839356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92F1-47A8-AA44-AAED-B7C9294A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79180"/>
            <a:ext cx="7729728" cy="1188720"/>
          </a:xfrm>
        </p:spPr>
        <p:txBody>
          <a:bodyPr/>
          <a:lstStyle/>
          <a:p>
            <a:r>
              <a:rPr lang="en-US" dirty="0"/>
              <a:t>NEO4j</a:t>
            </a:r>
          </a:p>
        </p:txBody>
      </p:sp>
    </p:spTree>
    <p:extLst>
      <p:ext uri="{BB962C8B-B14F-4D97-AF65-F5344CB8AC3E}">
        <p14:creationId xmlns:p14="http://schemas.microsoft.com/office/powerpoint/2010/main" val="23195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53B1-6842-194B-9ACC-6C73D170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11" y="3236404"/>
            <a:ext cx="7729728" cy="118872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8441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4229-89E9-5447-94D7-D9E1722D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683B4-BB03-AD48-9625-A4BF97DCD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 </a:t>
            </a:r>
          </a:p>
          <a:p>
            <a:r>
              <a:rPr lang="en-US" dirty="0"/>
              <a:t>Citation Network</a:t>
            </a:r>
          </a:p>
          <a:p>
            <a:r>
              <a:rPr lang="en-US" dirty="0"/>
              <a:t>Topic Modeling</a:t>
            </a:r>
          </a:p>
          <a:p>
            <a:r>
              <a:rPr lang="en-US" dirty="0"/>
              <a:t>Similarities </a:t>
            </a:r>
          </a:p>
          <a:p>
            <a:r>
              <a:rPr lang="en-US" dirty="0"/>
              <a:t>Graph Modeling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Tech used: </a:t>
            </a:r>
            <a:r>
              <a:rPr lang="en-US" dirty="0" err="1"/>
              <a:t>PySpark</a:t>
            </a:r>
            <a:r>
              <a:rPr lang="en-US" dirty="0"/>
              <a:t> (in Google Cloud Platform), Google </a:t>
            </a:r>
            <a:r>
              <a:rPr lang="en-US" dirty="0" err="1"/>
              <a:t>Colab</a:t>
            </a:r>
            <a:r>
              <a:rPr lang="en-US" dirty="0"/>
              <a:t>, Python, Neo4j, Gephi, Kaggle </a:t>
            </a:r>
          </a:p>
        </p:txBody>
      </p:sp>
    </p:spTree>
    <p:extLst>
      <p:ext uri="{BB962C8B-B14F-4D97-AF65-F5344CB8AC3E}">
        <p14:creationId xmlns:p14="http://schemas.microsoft.com/office/powerpoint/2010/main" val="163589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04E30-7647-4144-B280-2DD2D4780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Data Collection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391C1C-07CB-C34E-ACAE-B1308B970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0637" y="157259"/>
            <a:ext cx="6043803" cy="6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5ECC45C-C8D3-294C-9E6B-8621538B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961827"/>
            <a:ext cx="6227064" cy="2942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5FE0F-DC38-B34A-9EAD-30929968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820" y="1128683"/>
            <a:ext cx="3063765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At the time of the when this project was started 1,747,307 papers were present in it.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‘Artificial Intelligence’, ‘Machine Learning’ and ‘Computer Vision and Pattern Recognition’ were selected corresponding to their respective tags/categories defined in </a:t>
            </a:r>
            <a:r>
              <a:rPr lang="en-US" sz="1700" dirty="0" err="1"/>
              <a:t>ArXiv</a:t>
            </a:r>
            <a:r>
              <a:rPr lang="en-US" sz="1700" dirty="0"/>
              <a:t> system.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61425 papers (&gt;= 2018) were extracted.</a:t>
            </a:r>
          </a:p>
        </p:txBody>
      </p:sp>
    </p:spTree>
    <p:extLst>
      <p:ext uri="{BB962C8B-B14F-4D97-AF65-F5344CB8AC3E}">
        <p14:creationId xmlns:p14="http://schemas.microsoft.com/office/powerpoint/2010/main" val="9576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02FAFD-7948-2742-B247-64D460E87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8"/>
          <a:stretch/>
        </p:blipFill>
        <p:spPr>
          <a:xfrm>
            <a:off x="20" y="10"/>
            <a:ext cx="12191980" cy="42428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928EA2-88ED-424C-A811-B45B398FB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4F0B90-9D71-4D15-94CC-B9E1F445B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605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E0062-00F6-534D-8A1D-AB50347D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489554"/>
            <a:ext cx="8991600" cy="1279910"/>
          </a:xfrm>
          <a:noFill/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Citation Network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C3A9-C082-9641-B443-D95729F68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5800866"/>
            <a:ext cx="8991600" cy="43534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The citation was extracted from Semantic Scholar API using batches</a:t>
            </a:r>
          </a:p>
        </p:txBody>
      </p:sp>
    </p:spTree>
    <p:extLst>
      <p:ext uri="{BB962C8B-B14F-4D97-AF65-F5344CB8AC3E}">
        <p14:creationId xmlns:p14="http://schemas.microsoft.com/office/powerpoint/2010/main" val="227600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3175D-BE79-994A-BBFE-8E4CAA353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87" b="12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A501A-B708-0941-979F-0F718278DCF0}"/>
              </a:ext>
            </a:extLst>
          </p:cNvPr>
          <p:cNvSpPr txBox="1"/>
          <p:nvPr/>
        </p:nvSpPr>
        <p:spPr>
          <a:xfrm>
            <a:off x="8729663" y="6015038"/>
            <a:ext cx="290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 Network Visualized</a:t>
            </a:r>
          </a:p>
        </p:txBody>
      </p:sp>
    </p:spTree>
    <p:extLst>
      <p:ext uri="{BB962C8B-B14F-4D97-AF65-F5344CB8AC3E}">
        <p14:creationId xmlns:p14="http://schemas.microsoft.com/office/powerpoint/2010/main" val="1311970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7DD4F16-A929-482C-B168-387384254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40555"/>
            <a:ext cx="10911840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C4A220-E978-44DF-B951-44ABBA04D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6112"/>
            <a:ext cx="10579608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ark, light, night, outdoor object&#10;&#10;Description automatically generated">
            <a:extLst>
              <a:ext uri="{FF2B5EF4-FFF2-40B4-BE49-F238E27FC236}">
                <a16:creationId xmlns:a16="http://schemas.microsoft.com/office/drawing/2014/main" id="{A7EDDE0C-C368-A842-A443-B21BFFD26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" r="3" b="2300"/>
          <a:stretch/>
        </p:blipFill>
        <p:spPr>
          <a:xfrm>
            <a:off x="970789" y="970704"/>
            <a:ext cx="3305890" cy="2651760"/>
          </a:xfrm>
          <a:prstGeom prst="rect">
            <a:avLst/>
          </a:prstGeom>
        </p:spPr>
      </p:pic>
      <p:pic>
        <p:nvPicPr>
          <p:cNvPr id="5" name="Content Placeholder 4" descr="A picture containing outdoor, night, outdoor object, red&#10;&#10;Description automatically generated">
            <a:extLst>
              <a:ext uri="{FF2B5EF4-FFF2-40B4-BE49-F238E27FC236}">
                <a16:creationId xmlns:a16="http://schemas.microsoft.com/office/drawing/2014/main" id="{68FF1FD5-1F48-0448-98CC-B99B25EF6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767" r="4617" b="5"/>
          <a:stretch/>
        </p:blipFill>
        <p:spPr>
          <a:xfrm>
            <a:off x="4434554" y="970705"/>
            <a:ext cx="3319243" cy="2651760"/>
          </a:xfrm>
          <a:prstGeom prst="rect">
            <a:avLst/>
          </a:prstGeom>
        </p:spPr>
      </p:pic>
      <p:pic>
        <p:nvPicPr>
          <p:cNvPr id="9" name="Picture 8" descr="A picture containing outdoor, outdoor object, night, red&#10;&#10;Description automatically generated">
            <a:extLst>
              <a:ext uri="{FF2B5EF4-FFF2-40B4-BE49-F238E27FC236}">
                <a16:creationId xmlns:a16="http://schemas.microsoft.com/office/drawing/2014/main" id="{8285DD52-8998-2742-877A-F67B1E903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4163"/>
          <a:stretch/>
        </p:blipFill>
        <p:spPr>
          <a:xfrm>
            <a:off x="7911673" y="970705"/>
            <a:ext cx="3309539" cy="2663308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B2253E-0755-1449-8B60-064F82E17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719" y="4332157"/>
            <a:ext cx="5156201" cy="966166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55DD98-A16B-7245-A237-FFF357CE0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01" y="4096051"/>
            <a:ext cx="5531779" cy="1282700"/>
          </a:xfrm>
          <a:prstGeom prst="rect">
            <a:avLst/>
          </a:prstGeom>
        </p:spPr>
      </p:pic>
      <p:pic>
        <p:nvPicPr>
          <p:cNvPr id="19" name="Picture 18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98F748B0-45DD-7641-821F-60E9EBC79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790" y="5522189"/>
            <a:ext cx="5156200" cy="1280118"/>
          </a:xfrm>
          <a:prstGeom prst="rect">
            <a:avLst/>
          </a:prstGeom>
        </p:spPr>
      </p:pic>
      <p:pic>
        <p:nvPicPr>
          <p:cNvPr id="21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560CA9-4ED9-5D47-8A7A-D8C1A93104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8342" y="5426208"/>
            <a:ext cx="5156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2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01BAB-8BBE-B24F-B6AF-122FFC148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Topic Modeling</a:t>
            </a:r>
          </a:p>
        </p:txBody>
      </p: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3A0B835-224E-C948-8601-D4962CB2D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433493"/>
            <a:ext cx="6257544" cy="36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801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446</Words>
  <Application>Microsoft Macintosh PowerPoint</Application>
  <PresentationFormat>Widescreen</PresentationFormat>
  <Paragraphs>48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Gill Sans MT</vt:lpstr>
      <vt:lpstr>Parcel</vt:lpstr>
      <vt:lpstr>ArXiv Recommendation System</vt:lpstr>
      <vt:lpstr>Objectives</vt:lpstr>
      <vt:lpstr>Steps</vt:lpstr>
      <vt:lpstr>Data Collection</vt:lpstr>
      <vt:lpstr>PowerPoint Presentation</vt:lpstr>
      <vt:lpstr>Citation Network </vt:lpstr>
      <vt:lpstr>PowerPoint Presentation</vt:lpstr>
      <vt:lpstr>PowerPoint Presentation</vt:lpstr>
      <vt:lpstr>Topic Modeling</vt:lpstr>
      <vt:lpstr>Latent Dirichlet allocation</vt:lpstr>
      <vt:lpstr>PART-OF-SPEECH (POS)</vt:lpstr>
      <vt:lpstr>Adding Bigrams and Tri-grams</vt:lpstr>
      <vt:lpstr>Mallet Vs GENSIM MALLET</vt:lpstr>
      <vt:lpstr>TopiC Coherence</vt:lpstr>
      <vt:lpstr>Visualization of TopicS</vt:lpstr>
      <vt:lpstr>PowerPoint Presentation</vt:lpstr>
      <vt:lpstr>PowerPoint Presentation</vt:lpstr>
      <vt:lpstr>Semantic SIMILARITIES USING BERT TRANSFORMERS</vt:lpstr>
      <vt:lpstr>PowerPoint Presentation</vt:lpstr>
      <vt:lpstr>ID-IDF COSINE SIMILARITY (6500 docs Threshold 0.5) </vt:lpstr>
      <vt:lpstr>DataBASE MODELING</vt:lpstr>
      <vt:lpstr>SCHEMA</vt:lpstr>
      <vt:lpstr>NEO4j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ArXiv Recommendation System</dc:title>
  <dc:creator>Udip Bohara</dc:creator>
  <cp:lastModifiedBy>Udip Bohara</cp:lastModifiedBy>
  <cp:revision>8</cp:revision>
  <dcterms:created xsi:type="dcterms:W3CDTF">2020-11-04T21:02:40Z</dcterms:created>
  <dcterms:modified xsi:type="dcterms:W3CDTF">2020-11-05T00:05:12Z</dcterms:modified>
</cp:coreProperties>
</file>